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3" r:id="rId4"/>
  </p:sldMasterIdLst>
  <p:sldIdLst>
    <p:sldId id="278" r:id="rId5"/>
    <p:sldId id="283" r:id="rId6"/>
    <p:sldId id="271" r:id="rId7"/>
    <p:sldId id="284" r:id="rId8"/>
    <p:sldId id="266" r:id="rId9"/>
    <p:sldId id="265" r:id="rId10"/>
    <p:sldId id="285" r:id="rId11"/>
    <p:sldId id="282" r:id="rId12"/>
    <p:sldId id="262" r:id="rId13"/>
    <p:sldId id="264" r:id="rId14"/>
    <p:sldId id="286" r:id="rId15"/>
    <p:sldId id="269" r:id="rId16"/>
    <p:sldId id="27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FCF7F1"/>
    <a:srgbClr val="2B3922"/>
    <a:srgbClr val="2E3722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787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18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teamihelmet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odel.gl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24267" cy="68579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6590" y="1626657"/>
            <a:ext cx="10231086" cy="2420504"/>
          </a:xfrm>
        </p:spPr>
        <p:txBody>
          <a:bodyPr>
            <a:normAutofit/>
          </a:bodyPr>
          <a:lstStyle/>
          <a:p>
            <a:pPr algn="r"/>
            <a:r>
              <a:rPr lang="en-US" sz="13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I-Helmet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7299F5-5CB3-4528-9B86-3776484BD74B}"/>
              </a:ext>
            </a:extLst>
          </p:cNvPr>
          <p:cNvSpPr/>
          <p:nvPr/>
        </p:nvSpPr>
        <p:spPr>
          <a:xfrm>
            <a:off x="1066567" y="4151528"/>
            <a:ext cx="933726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Initiative towards aiding blind people</a:t>
            </a:r>
            <a:endParaRPr lang="en-IN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2DD216-B73C-444D-8206-13E2C991F0A0}"/>
              </a:ext>
            </a:extLst>
          </p:cNvPr>
          <p:cNvSpPr txBox="1"/>
          <p:nvPr/>
        </p:nvSpPr>
        <p:spPr>
          <a:xfrm>
            <a:off x="1300868" y="6125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25D6D-4A0B-4F50-AA88-EF732114FCE5}"/>
              </a:ext>
            </a:extLst>
          </p:cNvPr>
          <p:cNvSpPr txBox="1"/>
          <p:nvPr/>
        </p:nvSpPr>
        <p:spPr>
          <a:xfrm flipH="1">
            <a:off x="238064" y="121619"/>
            <a:ext cx="120308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8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3BB28F-505C-4665-965F-64B064CFB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1940" y="1048529"/>
            <a:ext cx="3375078" cy="310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271611" y="448934"/>
            <a:ext cx="11425988" cy="5996986"/>
            <a:chOff x="204537" y="477754"/>
            <a:chExt cx="11425988" cy="5996986"/>
          </a:xfrm>
        </p:grpSpPr>
        <p:sp>
          <p:nvSpPr>
            <p:cNvPr id="7" name="Rounded Rectangle 6"/>
            <p:cNvSpPr/>
            <p:nvPr/>
          </p:nvSpPr>
          <p:spPr>
            <a:xfrm>
              <a:off x="348916" y="543928"/>
              <a:ext cx="1443789" cy="72189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165684" y="477754"/>
              <a:ext cx="1600200" cy="8542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Command</a:t>
              </a:r>
            </a:p>
          </p:txBody>
        </p:sp>
        <p:sp>
          <p:nvSpPr>
            <p:cNvPr id="9" name="Flowchart: Data 8"/>
            <p:cNvSpPr/>
            <p:nvPr/>
          </p:nvSpPr>
          <p:spPr>
            <a:xfrm>
              <a:off x="448175" y="3177833"/>
              <a:ext cx="2915653" cy="103019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Assistant Interpretation</a:t>
              </a:r>
            </a:p>
          </p:txBody>
        </p:sp>
        <p:sp>
          <p:nvSpPr>
            <p:cNvPr id="10" name="Flowchart: Data 9"/>
            <p:cNvSpPr/>
            <p:nvPr/>
          </p:nvSpPr>
          <p:spPr>
            <a:xfrm>
              <a:off x="448176" y="4639426"/>
              <a:ext cx="2689059" cy="1123448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Function Called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4405562" y="588545"/>
              <a:ext cx="2622884" cy="5293889"/>
              <a:chOff x="4477751" y="794084"/>
              <a:chExt cx="2622884" cy="5293889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4477751" y="794084"/>
                <a:ext cx="2622884" cy="5293889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/>
              <p:cNvGrpSpPr/>
              <p:nvPr/>
            </p:nvGrpSpPr>
            <p:grpSpPr>
              <a:xfrm>
                <a:off x="4852734" y="1155032"/>
                <a:ext cx="1860886" cy="4725400"/>
                <a:chOff x="6079955" y="424111"/>
                <a:chExt cx="1860886" cy="4725400"/>
              </a:xfrm>
            </p:grpSpPr>
            <p:sp>
              <p:nvSpPr>
                <p:cNvPr id="16" name="Rectangle 15"/>
                <p:cNvSpPr/>
                <p:nvPr/>
              </p:nvSpPr>
              <p:spPr>
                <a:xfrm>
                  <a:off x="6079957" y="1678398"/>
                  <a:ext cx="1848853" cy="94748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Object Search</a:t>
                  </a:r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>
                  <a:off x="6079957" y="2951742"/>
                  <a:ext cx="1848853" cy="94748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Extra Functions</a:t>
                  </a: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6091988" y="4202025"/>
                  <a:ext cx="1848853" cy="94748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Navigation</a:t>
                  </a:r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6079955" y="424111"/>
                  <a:ext cx="1848853" cy="94748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Realtime</a:t>
                  </a:r>
                  <a:endParaRPr lang="en-US" dirty="0"/>
                </a:p>
                <a:p>
                  <a:pPr algn="ctr"/>
                  <a:r>
                    <a:rPr lang="en-US" dirty="0"/>
                    <a:t>Detection</a:t>
                  </a:r>
                </a:p>
              </p:txBody>
            </p:sp>
          </p:grpSp>
        </p:grpSp>
        <p:sp>
          <p:nvSpPr>
            <p:cNvPr id="21" name="Flowchart: Data 20"/>
            <p:cNvSpPr/>
            <p:nvPr/>
          </p:nvSpPr>
          <p:spPr>
            <a:xfrm>
              <a:off x="1102895" y="1730037"/>
              <a:ext cx="2662989" cy="947486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Speech to Text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507706" y="796092"/>
              <a:ext cx="2033337" cy="12542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OpenCV and Yolo Called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525752" y="4574006"/>
              <a:ext cx="2033337" cy="12542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Google Maps API</a:t>
              </a:r>
            </a:p>
          </p:txBody>
        </p:sp>
        <p:cxnSp>
          <p:nvCxnSpPr>
            <p:cNvPr id="27" name="Straight Arrow Connector 26"/>
            <p:cNvCxnSpPr>
              <a:stCxn id="7" idx="3"/>
              <a:endCxn id="8" idx="1"/>
            </p:cNvCxnSpPr>
            <p:nvPr/>
          </p:nvCxnSpPr>
          <p:spPr>
            <a:xfrm>
              <a:off x="1792705" y="904876"/>
              <a:ext cx="37297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8" idx="2"/>
              <a:endCxn id="21" idx="0"/>
            </p:cNvCxnSpPr>
            <p:nvPr/>
          </p:nvCxnSpPr>
          <p:spPr>
            <a:xfrm flipH="1">
              <a:off x="2700688" y="1331997"/>
              <a:ext cx="265096" cy="39804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1" idx="3"/>
              <a:endCxn id="9" idx="0"/>
            </p:cNvCxnSpPr>
            <p:nvPr/>
          </p:nvCxnSpPr>
          <p:spPr>
            <a:xfrm>
              <a:off x="2168091" y="2677523"/>
              <a:ext cx="29476" cy="50031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9" idx="4"/>
              <a:endCxn id="10" idx="1"/>
            </p:cNvCxnSpPr>
            <p:nvPr/>
          </p:nvCxnSpPr>
          <p:spPr>
            <a:xfrm flipH="1">
              <a:off x="1792706" y="4208023"/>
              <a:ext cx="113296" cy="43140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10" idx="5"/>
              <a:endCxn id="22" idx="1"/>
            </p:cNvCxnSpPr>
            <p:nvPr/>
          </p:nvCxnSpPr>
          <p:spPr>
            <a:xfrm flipV="1">
              <a:off x="2868329" y="3235490"/>
              <a:ext cx="1537233" cy="196566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stCxn id="19" idx="3"/>
              <a:endCxn id="24" idx="1"/>
            </p:cNvCxnSpPr>
            <p:nvPr/>
          </p:nvCxnSpPr>
          <p:spPr>
            <a:xfrm>
              <a:off x="6629398" y="1423236"/>
              <a:ext cx="87830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18" idx="3"/>
              <a:endCxn id="25" idx="1"/>
            </p:cNvCxnSpPr>
            <p:nvPr/>
          </p:nvCxnSpPr>
          <p:spPr>
            <a:xfrm>
              <a:off x="6641431" y="5201150"/>
              <a:ext cx="884321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6641431" y="4944979"/>
              <a:ext cx="58954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7230979" y="1423236"/>
              <a:ext cx="0" cy="35217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ound Diagonal Corner Rectangle 71"/>
            <p:cNvSpPr/>
            <p:nvPr/>
          </p:nvSpPr>
          <p:spPr>
            <a:xfrm>
              <a:off x="7477626" y="2655213"/>
              <a:ext cx="2093495" cy="1160551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Interpretation</a:t>
              </a: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0186736" y="690557"/>
              <a:ext cx="1443789" cy="120642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- Text to Speech</a:t>
              </a:r>
            </a:p>
            <a:p>
              <a:pPr algn="ctr"/>
              <a:endParaRPr lang="en-US" dirty="0"/>
            </a:p>
          </p:txBody>
        </p:sp>
        <p:cxnSp>
          <p:nvCxnSpPr>
            <p:cNvPr id="74" name="Straight Arrow Connector 73"/>
            <p:cNvCxnSpPr>
              <a:stCxn id="24" idx="2"/>
              <a:endCxn id="72" idx="3"/>
            </p:cNvCxnSpPr>
            <p:nvPr/>
          </p:nvCxnSpPr>
          <p:spPr>
            <a:xfrm flipH="1">
              <a:off x="8524374" y="2050379"/>
              <a:ext cx="1" cy="60483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25" idx="0"/>
              <a:endCxn id="72" idx="1"/>
            </p:cNvCxnSpPr>
            <p:nvPr/>
          </p:nvCxnSpPr>
          <p:spPr>
            <a:xfrm flipH="1" flipV="1">
              <a:off x="8524374" y="3815764"/>
              <a:ext cx="18047" cy="75824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72" idx="0"/>
              <a:endCxn id="73" idx="1"/>
            </p:cNvCxnSpPr>
            <p:nvPr/>
          </p:nvCxnSpPr>
          <p:spPr>
            <a:xfrm flipV="1">
              <a:off x="9571121" y="1293768"/>
              <a:ext cx="615615" cy="19417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16" idx="3"/>
              <a:endCxn id="24" idx="1"/>
            </p:cNvCxnSpPr>
            <p:nvPr/>
          </p:nvCxnSpPr>
          <p:spPr>
            <a:xfrm flipV="1">
              <a:off x="6629400" y="1423236"/>
              <a:ext cx="878306" cy="12542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17" idx="3"/>
              <a:endCxn id="72" idx="2"/>
            </p:cNvCxnSpPr>
            <p:nvPr/>
          </p:nvCxnSpPr>
          <p:spPr>
            <a:xfrm flipV="1">
              <a:off x="6629400" y="3235489"/>
              <a:ext cx="848226" cy="71537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>
            <a:xfrm>
              <a:off x="2700688" y="5434262"/>
              <a:ext cx="1572326" cy="10404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Logging</a:t>
              </a:r>
            </a:p>
          </p:txBody>
        </p:sp>
        <p:cxnSp>
          <p:nvCxnSpPr>
            <p:cNvPr id="92" name="Straight Connector 91"/>
            <p:cNvCxnSpPr>
              <a:stCxn id="9" idx="2"/>
            </p:cNvCxnSpPr>
            <p:nvPr/>
          </p:nvCxnSpPr>
          <p:spPr>
            <a:xfrm flipH="1">
              <a:off x="204537" y="3692928"/>
              <a:ext cx="5352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204537" y="3692928"/>
              <a:ext cx="1" cy="226157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endCxn id="90" idx="2"/>
            </p:cNvCxnSpPr>
            <p:nvPr/>
          </p:nvCxnSpPr>
          <p:spPr>
            <a:xfrm>
              <a:off x="204537" y="5954501"/>
              <a:ext cx="2496151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>
              <a:stCxn id="24" idx="3"/>
            </p:cNvCxnSpPr>
            <p:nvPr/>
          </p:nvCxnSpPr>
          <p:spPr>
            <a:xfrm flipV="1">
              <a:off x="9541043" y="1423234"/>
              <a:ext cx="337885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endCxn id="90" idx="6"/>
            </p:cNvCxnSpPr>
            <p:nvPr/>
          </p:nvCxnSpPr>
          <p:spPr>
            <a:xfrm flipH="1">
              <a:off x="4273014" y="5954501"/>
              <a:ext cx="560591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9878928" y="1423234"/>
              <a:ext cx="0" cy="45312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72" idx="0"/>
            </p:cNvCxnSpPr>
            <p:nvPr/>
          </p:nvCxnSpPr>
          <p:spPr>
            <a:xfrm flipV="1">
              <a:off x="9571121" y="3235488"/>
              <a:ext cx="307807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9541043" y="5201150"/>
              <a:ext cx="307807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73" idx="2"/>
            </p:cNvCxnSpPr>
            <p:nvPr/>
          </p:nvCxnSpPr>
          <p:spPr>
            <a:xfrm>
              <a:off x="10908631" y="1896979"/>
              <a:ext cx="2" cy="19187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H="1">
              <a:off x="9878928" y="3815764"/>
              <a:ext cx="10297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579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58DBF-E8D6-4F26-959D-DA2FB554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449" y="270933"/>
            <a:ext cx="3886200" cy="761378"/>
          </a:xfrm>
        </p:spPr>
        <p:txBody>
          <a:bodyPr>
            <a:normAutofit/>
          </a:bodyPr>
          <a:lstStyle/>
          <a:p>
            <a:r>
              <a:rPr lang="en-IN" dirty="0"/>
              <a:t>Demonstration</a:t>
            </a:r>
          </a:p>
        </p:txBody>
      </p:sp>
      <p:pic>
        <p:nvPicPr>
          <p:cNvPr id="7" name="Working">
            <a:hlinkClick r:id="" action="ppaction://media"/>
            <a:extLst>
              <a:ext uri="{FF2B5EF4-FFF2-40B4-BE49-F238E27FC236}">
                <a16:creationId xmlns:a16="http://schemas.microsoft.com/office/drawing/2014/main" id="{89389487-A2D9-436A-90F0-AF6ECCD273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1492" y="913910"/>
            <a:ext cx="8946459" cy="5030179"/>
          </a:xfrm>
        </p:spPr>
      </p:pic>
    </p:spTree>
    <p:extLst>
      <p:ext uri="{BB962C8B-B14F-4D97-AF65-F5344CB8AC3E}">
        <p14:creationId xmlns:p14="http://schemas.microsoft.com/office/powerpoint/2010/main" val="2104861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BC2A4-7515-441A-91DE-E5C71AE69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4" y="336883"/>
            <a:ext cx="10058400" cy="1292299"/>
          </a:xfrm>
        </p:spPr>
        <p:txBody>
          <a:bodyPr>
            <a:normAutofit/>
          </a:bodyPr>
          <a:lstStyle/>
          <a:p>
            <a:r>
              <a:rPr lang="en-IN" sz="5400" b="1" dirty="0"/>
              <a:t>Futuristic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DA03-49C9-4B59-97E4-4423F57F4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563" y="1396119"/>
            <a:ext cx="11331614" cy="5056195"/>
          </a:xfrm>
        </p:spPr>
        <p:txBody>
          <a:bodyPr>
            <a:normAutofit/>
          </a:bodyPr>
          <a:lstStyle/>
          <a:p>
            <a:r>
              <a:rPr lang="en-IN" sz="2800" dirty="0"/>
              <a:t>To measure accurate distance from object.</a:t>
            </a:r>
          </a:p>
          <a:p>
            <a:r>
              <a:rPr lang="en-IN" sz="2800" dirty="0"/>
              <a:t>Make it more affordable</a:t>
            </a:r>
          </a:p>
          <a:p>
            <a:r>
              <a:rPr lang="en-IN" sz="2800" dirty="0"/>
              <a:t>To make our own Modified Plug and Play Drive (SD Card) for Raspberry Pi</a:t>
            </a:r>
          </a:p>
          <a:p>
            <a:r>
              <a:rPr lang="en-IN" sz="2800" dirty="0"/>
              <a:t>To improve Detection by integrating Deep Learning by using Google </a:t>
            </a:r>
            <a:r>
              <a:rPr lang="en-IN" sz="2800" dirty="0" err="1"/>
              <a:t>Tensorflow</a:t>
            </a:r>
            <a:endParaRPr lang="en-IN" sz="2800" dirty="0"/>
          </a:p>
          <a:p>
            <a:r>
              <a:rPr lang="en-IN" sz="2800" dirty="0"/>
              <a:t>Android Application (In Progress)</a:t>
            </a:r>
          </a:p>
          <a:p>
            <a:r>
              <a:rPr lang="en-IN" sz="2800" dirty="0"/>
              <a:t>To use another Open Source Navigation System</a:t>
            </a:r>
          </a:p>
        </p:txBody>
      </p:sp>
    </p:spTree>
    <p:extLst>
      <p:ext uri="{BB962C8B-B14F-4D97-AF65-F5344CB8AC3E}">
        <p14:creationId xmlns:p14="http://schemas.microsoft.com/office/powerpoint/2010/main" val="1251151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4244-341E-4375-97F5-0BAB1E995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553" y="372980"/>
            <a:ext cx="10406109" cy="907287"/>
          </a:xfrm>
        </p:spPr>
        <p:txBody>
          <a:bodyPr>
            <a:normAutofit/>
          </a:bodyPr>
          <a:lstStyle/>
          <a:p>
            <a:pPr algn="ctr"/>
            <a:r>
              <a:rPr lang="en-IN" sz="4600" b="1" dirty="0"/>
              <a:t> Contact details: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275B7-5988-408E-BC74-325E58182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1300765"/>
            <a:ext cx="11256886" cy="52417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3600" b="1" dirty="0">
                <a:solidFill>
                  <a:srgbClr val="FF0000"/>
                </a:solidFill>
              </a:rPr>
              <a:t>Team I-Helmet</a:t>
            </a:r>
            <a:r>
              <a:rPr lang="en-IN" sz="3600" dirty="0"/>
              <a:t>:</a:t>
            </a:r>
            <a:endParaRPr lang="en-IN" sz="3600" b="1" dirty="0"/>
          </a:p>
          <a:p>
            <a:pPr marL="0" indent="0" algn="ctr">
              <a:buNone/>
            </a:pPr>
            <a:r>
              <a:rPr lang="en-IN" sz="3600" u="sng" dirty="0">
                <a:hlinkClick r:id="rId2"/>
              </a:rPr>
              <a:t>teamihelmet@gmail.com</a:t>
            </a:r>
            <a:endParaRPr lang="en-IN" sz="3600" u="sng" dirty="0"/>
          </a:p>
          <a:p>
            <a:pPr marL="0" indent="0">
              <a:buNone/>
            </a:pPr>
            <a:r>
              <a:rPr lang="en-IN" sz="3600" b="1" dirty="0"/>
              <a:t>Team Members:</a:t>
            </a:r>
          </a:p>
          <a:p>
            <a:r>
              <a:rPr lang="en-IN" sz="3600" dirty="0" err="1"/>
              <a:t>Divanshu</a:t>
            </a:r>
            <a:r>
              <a:rPr lang="en-IN" sz="3600" dirty="0"/>
              <a:t> Chauhan</a:t>
            </a:r>
          </a:p>
          <a:p>
            <a:r>
              <a:rPr lang="en-IN" sz="3600" dirty="0" err="1"/>
              <a:t>Namo</a:t>
            </a:r>
            <a:r>
              <a:rPr lang="en-IN" sz="3600" dirty="0"/>
              <a:t> Jain</a:t>
            </a:r>
          </a:p>
          <a:p>
            <a:r>
              <a:rPr lang="en-IN" sz="3600" dirty="0" err="1"/>
              <a:t>Shikhar</a:t>
            </a:r>
            <a:r>
              <a:rPr lang="en-IN" sz="3600" dirty="0"/>
              <a:t> Srivastava</a:t>
            </a:r>
          </a:p>
          <a:p>
            <a:r>
              <a:rPr lang="en-IN" sz="3600" dirty="0"/>
              <a:t>Aryan Chauhan</a:t>
            </a:r>
          </a:p>
        </p:txBody>
      </p:sp>
    </p:spTree>
    <p:extLst>
      <p:ext uri="{BB962C8B-B14F-4D97-AF65-F5344CB8AC3E}">
        <p14:creationId xmlns:p14="http://schemas.microsoft.com/office/powerpoint/2010/main" val="2854565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Our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267" y="2103120"/>
            <a:ext cx="11319933" cy="3849624"/>
          </a:xfrm>
        </p:spPr>
        <p:txBody>
          <a:bodyPr>
            <a:normAutofit/>
          </a:bodyPr>
          <a:lstStyle/>
          <a:p>
            <a:r>
              <a:rPr lang="en-US" sz="3200" dirty="0"/>
              <a:t>Every person should be independent.</a:t>
            </a:r>
            <a:endParaRPr lang="en-US" sz="3200" u="sng" dirty="0"/>
          </a:p>
          <a:p>
            <a:r>
              <a:rPr lang="en-US" sz="3200" dirty="0"/>
              <a:t>Everyone deserves to roam free without restrictions.</a:t>
            </a:r>
          </a:p>
          <a:p>
            <a:r>
              <a:rPr lang="en-US" sz="3200" dirty="0"/>
              <a:t>Give people a second chance to live their to the fullest.</a:t>
            </a:r>
          </a:p>
          <a:p>
            <a:r>
              <a:rPr lang="en-US" sz="3200" dirty="0"/>
              <a:t>Try to reduce cost of our project as much as possible.</a:t>
            </a:r>
          </a:p>
        </p:txBody>
      </p:sp>
    </p:spTree>
    <p:extLst>
      <p:ext uri="{BB962C8B-B14F-4D97-AF65-F5344CB8AC3E}">
        <p14:creationId xmlns:p14="http://schemas.microsoft.com/office/powerpoint/2010/main" val="2237030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FC138-7537-433B-947B-1BAE1516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081" y="498215"/>
            <a:ext cx="10616214" cy="1371600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/>
              <a:t>Problems faced by Visually Impaired 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A52D7-6C11-4A09-82F8-47AC783F6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527" y="2039060"/>
            <a:ext cx="11505459" cy="4265487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Calibri" panose="020F0502020204030204" pitchFamily="34" charset="0"/>
                <a:cs typeface="Calibri" panose="020F0502020204030204" pitchFamily="34" charset="0"/>
              </a:rPr>
              <a:t>Visual impairment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 is a term experts use to describe any kind of vision loss, whether it's someone who cannot see at all or someone who has partial vision loss.</a:t>
            </a: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Visual impairment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causes people facing difficulties with their real-life chores such as walking, socializing or finding an object.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It deeply affects those who do not have someone to look after them.</a:t>
            </a:r>
          </a:p>
        </p:txBody>
      </p:sp>
    </p:spTree>
    <p:extLst>
      <p:ext uri="{BB962C8B-B14F-4D97-AF65-F5344CB8AC3E}">
        <p14:creationId xmlns:p14="http://schemas.microsoft.com/office/powerpoint/2010/main" val="2813283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34127"/>
            <a:ext cx="10058400" cy="1371600"/>
          </a:xfrm>
        </p:spPr>
        <p:txBody>
          <a:bodyPr>
            <a:normAutofit/>
          </a:bodyPr>
          <a:lstStyle/>
          <a:p>
            <a:r>
              <a:rPr lang="en-US" sz="4400" b="1" dirty="0">
                <a:cs typeface="Calibri" panose="020F0502020204030204" pitchFamily="34" charset="0"/>
              </a:rPr>
              <a:t>What makes our project different?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5067" y="2069253"/>
            <a:ext cx="10058400" cy="3849624"/>
          </a:xfrm>
        </p:spPr>
        <p:txBody>
          <a:bodyPr>
            <a:normAutofit/>
          </a:bodyPr>
          <a:lstStyle/>
          <a:p>
            <a:r>
              <a:rPr lang="en-US" sz="2400" dirty="0"/>
              <a:t>We want to make everyone independent, live like normal people do.</a:t>
            </a:r>
          </a:p>
          <a:p>
            <a:r>
              <a:rPr lang="en-US" sz="2400" dirty="0"/>
              <a:t>Cheap solution for helping people overcome their disability.</a:t>
            </a:r>
          </a:p>
          <a:p>
            <a:pPr lvl="1"/>
            <a:r>
              <a:rPr lang="en-US" sz="2200" dirty="0"/>
              <a:t>Most projects cost above 250$, we can make the same thing in less than 150$</a:t>
            </a:r>
          </a:p>
          <a:p>
            <a:r>
              <a:rPr lang="en-US" sz="2400" dirty="0"/>
              <a:t>Usage of Python with OpenCV and YOLO, all three are open source and free to use.</a:t>
            </a:r>
          </a:p>
        </p:txBody>
      </p:sp>
    </p:spTree>
    <p:extLst>
      <p:ext uri="{BB962C8B-B14F-4D97-AF65-F5344CB8AC3E}">
        <p14:creationId xmlns:p14="http://schemas.microsoft.com/office/powerpoint/2010/main" val="2958426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8379-9607-42AD-BAE4-FE171AC1B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737" y="446078"/>
            <a:ext cx="10058400" cy="1371600"/>
          </a:xfrm>
        </p:spPr>
        <p:txBody>
          <a:bodyPr>
            <a:normAutofit fontScale="90000"/>
          </a:bodyPr>
          <a:lstStyle/>
          <a:p>
            <a:r>
              <a:rPr lang="en-IN" sz="6000" b="1" dirty="0"/>
              <a:t>Components/Section</a:t>
            </a:r>
            <a:r>
              <a:rPr lang="en-IN" sz="6700" b="1" dirty="0"/>
              <a:t>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69308-FF8A-4061-94E6-97BD77E6C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081" y="1400803"/>
            <a:ext cx="10831109" cy="4759365"/>
          </a:xfrm>
        </p:spPr>
        <p:txBody>
          <a:bodyPr>
            <a:normAutofit/>
          </a:bodyPr>
          <a:lstStyle/>
          <a:p>
            <a:r>
              <a:rPr lang="en-US" sz="2400" dirty="0"/>
              <a:t>We have made our own “</a:t>
            </a:r>
            <a:r>
              <a:rPr lang="en-US" sz="2400" u="sng" dirty="0"/>
              <a:t>I-Helmet Assistant</a:t>
            </a:r>
            <a:r>
              <a:rPr lang="en-US" sz="2400" dirty="0"/>
              <a:t>”</a:t>
            </a:r>
          </a:p>
          <a:p>
            <a:r>
              <a:rPr lang="en-US" sz="2400" dirty="0"/>
              <a:t>In our Project, there are several functions:</a:t>
            </a:r>
          </a:p>
          <a:p>
            <a:pPr lvl="1"/>
            <a:r>
              <a:rPr lang="en-US" sz="2400" dirty="0"/>
              <a:t>Real-time Object Detection</a:t>
            </a:r>
          </a:p>
          <a:p>
            <a:pPr lvl="1"/>
            <a:r>
              <a:rPr lang="en-US" sz="2400" dirty="0"/>
              <a:t>Navigation</a:t>
            </a:r>
          </a:p>
          <a:p>
            <a:pPr lvl="1"/>
            <a:r>
              <a:rPr lang="en-US" sz="2400" dirty="0"/>
              <a:t>Basic functions such as asking time</a:t>
            </a:r>
          </a:p>
          <a:p>
            <a:pPr lvl="1"/>
            <a:r>
              <a:rPr lang="en-US" sz="2400" dirty="0"/>
              <a:t>A portion will be used to provide </a:t>
            </a:r>
            <a:r>
              <a:rPr lang="en-US" sz="2400" u="sng" dirty="0"/>
              <a:t>route information</a:t>
            </a:r>
            <a:r>
              <a:rPr lang="en-US" sz="2400" dirty="0"/>
              <a:t>. </a:t>
            </a:r>
          </a:p>
          <a:p>
            <a:r>
              <a:rPr lang="en-US" sz="2400" dirty="0"/>
              <a:t>The helmet’s system can efficiently carry out the </a:t>
            </a:r>
            <a:r>
              <a:rPr lang="en-US" sz="2400" u="sng" dirty="0"/>
              <a:t>instructions</a:t>
            </a:r>
            <a:r>
              <a:rPr lang="en-US" sz="2400" dirty="0"/>
              <a:t> introduced to it. </a:t>
            </a:r>
          </a:p>
        </p:txBody>
      </p:sp>
    </p:spTree>
    <p:extLst>
      <p:ext uri="{BB962C8B-B14F-4D97-AF65-F5344CB8AC3E}">
        <p14:creationId xmlns:p14="http://schemas.microsoft.com/office/powerpoint/2010/main" val="514995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6F20B-1F2D-4987-A957-17E95231F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466" y="216569"/>
            <a:ext cx="10486008" cy="1232142"/>
          </a:xfrm>
        </p:spPr>
        <p:txBody>
          <a:bodyPr>
            <a:normAutofit/>
          </a:bodyPr>
          <a:lstStyle/>
          <a:p>
            <a:r>
              <a:rPr lang="en-IN" sz="5400" b="1" dirty="0"/>
              <a:t>Hardware Requirements: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DC283-5439-434E-8F8F-2EDE5F5E7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169" y="1247629"/>
            <a:ext cx="11297653" cy="497269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Raspberry Pi</a:t>
            </a:r>
          </a:p>
          <a:p>
            <a:pPr lvl="1"/>
            <a:r>
              <a:rPr lang="en-US" sz="2600" dirty="0"/>
              <a:t>Main Processing Unit</a:t>
            </a:r>
          </a:p>
          <a:p>
            <a:r>
              <a:rPr lang="en-US" sz="2800" dirty="0"/>
              <a:t>Pi Camera</a:t>
            </a:r>
          </a:p>
          <a:p>
            <a:pPr lvl="1"/>
            <a:r>
              <a:rPr lang="en-US" sz="2600" dirty="0"/>
              <a:t>As a plug-and-play camera</a:t>
            </a:r>
          </a:p>
          <a:p>
            <a:r>
              <a:rPr lang="en-US" sz="2800" dirty="0"/>
              <a:t>Battery/ Power Bank</a:t>
            </a:r>
          </a:p>
          <a:p>
            <a:pPr lvl="1"/>
            <a:r>
              <a:rPr lang="en-US" sz="2600" dirty="0"/>
              <a:t>To power the devices</a:t>
            </a:r>
          </a:p>
          <a:p>
            <a:r>
              <a:rPr lang="en-US" sz="2800" dirty="0"/>
              <a:t>GPS Module</a:t>
            </a:r>
          </a:p>
          <a:p>
            <a:pPr lvl="1"/>
            <a:r>
              <a:rPr lang="en-US" sz="2600" dirty="0"/>
              <a:t>For Getting the location</a:t>
            </a:r>
          </a:p>
          <a:p>
            <a:r>
              <a:rPr lang="en-US" sz="2800" dirty="0"/>
              <a:t>GSM Module or LTE Shield</a:t>
            </a:r>
          </a:p>
          <a:p>
            <a:pPr lvl="1"/>
            <a:r>
              <a:rPr lang="en-US" sz="2600" dirty="0"/>
              <a:t>For Internet Connection, which will be used for Communication as well as navigation</a:t>
            </a:r>
          </a:p>
        </p:txBody>
      </p:sp>
    </p:spTree>
    <p:extLst>
      <p:ext uri="{BB962C8B-B14F-4D97-AF65-F5344CB8AC3E}">
        <p14:creationId xmlns:p14="http://schemas.microsoft.com/office/powerpoint/2010/main" val="2315844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Why using Raspberry Pi?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225491"/>
          </a:xfrm>
        </p:spPr>
        <p:txBody>
          <a:bodyPr>
            <a:normAutofit/>
          </a:bodyPr>
          <a:lstStyle/>
          <a:p>
            <a:r>
              <a:rPr lang="en-US" sz="2400" dirty="0"/>
              <a:t>Cheap, for as low as 35$</a:t>
            </a:r>
          </a:p>
          <a:p>
            <a:r>
              <a:rPr lang="en-US" sz="2400" dirty="0"/>
              <a:t>Compact Size</a:t>
            </a:r>
          </a:p>
          <a:p>
            <a:r>
              <a:rPr lang="en-US" sz="2400" dirty="0"/>
              <a:t>Runs Linux</a:t>
            </a:r>
          </a:p>
          <a:p>
            <a:r>
              <a:rPr lang="en-US" sz="2400" dirty="0"/>
              <a:t>Easily Customizable</a:t>
            </a:r>
          </a:p>
          <a:p>
            <a:r>
              <a:rPr lang="en-US" sz="2400" dirty="0"/>
              <a:t>GPIO Pins for connections</a:t>
            </a:r>
          </a:p>
          <a:p>
            <a:r>
              <a:rPr lang="en-US" sz="2400" dirty="0"/>
              <a:t>In Built Wi-Fi and Bluetooth</a:t>
            </a:r>
          </a:p>
          <a:p>
            <a:r>
              <a:rPr lang="en-US" sz="2400" dirty="0"/>
              <a:t>Fast Processing</a:t>
            </a:r>
          </a:p>
        </p:txBody>
      </p:sp>
    </p:spTree>
    <p:extLst>
      <p:ext uri="{BB962C8B-B14F-4D97-AF65-F5344CB8AC3E}">
        <p14:creationId xmlns:p14="http://schemas.microsoft.com/office/powerpoint/2010/main" val="3469892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A875B-A853-47BD-A7A2-6D2D9AA3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108" y="1740024"/>
            <a:ext cx="11463726" cy="3089428"/>
          </a:xfrm>
        </p:spPr>
        <p:txBody>
          <a:bodyPr>
            <a:normAutofit/>
          </a:bodyPr>
          <a:lstStyle/>
          <a:p>
            <a:pPr algn="ctr"/>
            <a:r>
              <a:rPr lang="en-US" sz="16600" b="1" dirty="0">
                <a:hlinkClick r:id="rId2" action="ppaction://hlinkfile"/>
              </a:rPr>
              <a:t> 3D Model</a:t>
            </a:r>
            <a:endParaRPr lang="en-IN" sz="16600" b="1" dirty="0"/>
          </a:p>
        </p:txBody>
      </p:sp>
    </p:spTree>
    <p:extLst>
      <p:ext uri="{BB962C8B-B14F-4D97-AF65-F5344CB8AC3E}">
        <p14:creationId xmlns:p14="http://schemas.microsoft.com/office/powerpoint/2010/main" val="1150637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A249-F68D-41AE-BD82-4CDB6C8B2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970" y="281646"/>
            <a:ext cx="11132598" cy="1371600"/>
          </a:xfrm>
        </p:spPr>
        <p:txBody>
          <a:bodyPr>
            <a:normAutofit/>
          </a:bodyPr>
          <a:lstStyle/>
          <a:p>
            <a:r>
              <a:rPr lang="en-US" sz="5400" b="1" dirty="0"/>
              <a:t>  </a:t>
            </a:r>
            <a:r>
              <a:rPr lang="en-IN" sz="5400" b="1" dirty="0"/>
              <a:t>Technical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2994D-5AEA-436E-920B-3E3EE4AAC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911" y="1417899"/>
            <a:ext cx="11327907" cy="5018996"/>
          </a:xfrm>
        </p:spPr>
        <p:txBody>
          <a:bodyPr>
            <a:noAutofit/>
          </a:bodyPr>
          <a:lstStyle/>
          <a:p>
            <a:r>
              <a:rPr lang="en-IN" sz="2200" dirty="0"/>
              <a:t>Python (Programming Language)</a:t>
            </a:r>
          </a:p>
          <a:p>
            <a:pPr lvl="1"/>
            <a:r>
              <a:rPr lang="en-IN" sz="2200" dirty="0" err="1"/>
              <a:t>OpenCV</a:t>
            </a:r>
            <a:r>
              <a:rPr lang="en-IN" sz="2200" dirty="0"/>
              <a:t> (pip package) – For Computer Vision</a:t>
            </a:r>
          </a:p>
          <a:p>
            <a:pPr lvl="2"/>
            <a:r>
              <a:rPr lang="en-IN" sz="2200" dirty="0" err="1"/>
              <a:t>Numpy</a:t>
            </a:r>
            <a:r>
              <a:rPr lang="en-IN" sz="2200" dirty="0"/>
              <a:t> – Managing Arrays in </a:t>
            </a:r>
            <a:r>
              <a:rPr lang="en-IN" sz="2200" dirty="0" err="1"/>
              <a:t>OpenCV</a:t>
            </a:r>
            <a:r>
              <a:rPr lang="en-IN" sz="2200" dirty="0"/>
              <a:t> and YOLO</a:t>
            </a:r>
          </a:p>
          <a:p>
            <a:pPr lvl="2"/>
            <a:r>
              <a:rPr lang="en-IN" sz="2200" dirty="0"/>
              <a:t>Math – To locate the object and tell it’s location in frame</a:t>
            </a:r>
          </a:p>
          <a:p>
            <a:pPr lvl="2"/>
            <a:r>
              <a:rPr lang="en-IN" sz="2200" dirty="0" err="1"/>
              <a:t>Imutils</a:t>
            </a:r>
            <a:r>
              <a:rPr lang="en-IN" sz="2200" dirty="0"/>
              <a:t> – To manage frame detection</a:t>
            </a:r>
          </a:p>
          <a:p>
            <a:pPr lvl="1"/>
            <a:r>
              <a:rPr lang="en-IN" sz="2200" dirty="0"/>
              <a:t>Pyttsx3 (pip package) – For Text to Speech</a:t>
            </a:r>
          </a:p>
          <a:p>
            <a:pPr lvl="1"/>
            <a:r>
              <a:rPr lang="en-IN" sz="2200" dirty="0" err="1"/>
              <a:t>SpeechRecognition</a:t>
            </a:r>
            <a:r>
              <a:rPr lang="en-IN" sz="2200" dirty="0"/>
              <a:t> (pip package) – For Speech to Text</a:t>
            </a:r>
          </a:p>
          <a:p>
            <a:pPr lvl="1"/>
            <a:r>
              <a:rPr lang="en-IN" sz="2200" dirty="0"/>
              <a:t>Misc. Libraries – Requests, threading, </a:t>
            </a:r>
            <a:r>
              <a:rPr lang="en-IN" sz="2200" dirty="0" err="1"/>
              <a:t>pyfiglet</a:t>
            </a:r>
            <a:endParaRPr lang="en-IN" sz="2200" dirty="0"/>
          </a:p>
          <a:p>
            <a:pPr marL="182880" lvl="1">
              <a:lnSpc>
                <a:spcPct val="110000"/>
              </a:lnSpc>
              <a:spcBef>
                <a:spcPts val="900"/>
              </a:spcBef>
            </a:pPr>
            <a:r>
              <a:rPr lang="en-IN" sz="2200" dirty="0"/>
              <a:t>Google Maps (API) – For Navigation</a:t>
            </a:r>
          </a:p>
          <a:p>
            <a:pPr marL="182880" lvl="1">
              <a:lnSpc>
                <a:spcPct val="110000"/>
              </a:lnSpc>
              <a:spcBef>
                <a:spcPts val="900"/>
              </a:spcBef>
            </a:pPr>
            <a:r>
              <a:rPr lang="en-IN" sz="2200" dirty="0"/>
              <a:t>YOLO Framework (for object detection)</a:t>
            </a:r>
          </a:p>
          <a:p>
            <a:pPr marL="182880" lvl="1">
              <a:lnSpc>
                <a:spcPct val="110000"/>
              </a:lnSpc>
              <a:spcBef>
                <a:spcPts val="900"/>
              </a:spcBef>
            </a:pPr>
            <a:r>
              <a:rPr lang="en-IN" sz="2200" dirty="0"/>
              <a:t>Our Own Deep Learning Network using OpenCV</a:t>
            </a:r>
          </a:p>
        </p:txBody>
      </p:sp>
    </p:spTree>
    <p:extLst>
      <p:ext uri="{BB962C8B-B14F-4D97-AF65-F5344CB8AC3E}">
        <p14:creationId xmlns:p14="http://schemas.microsoft.com/office/powerpoint/2010/main" val="1318612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516</Words>
  <Application>Microsoft Office PowerPoint</Application>
  <PresentationFormat>Widescreen</PresentationFormat>
  <Paragraphs>87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Garamond</vt:lpstr>
      <vt:lpstr>SavonVTI</vt:lpstr>
      <vt:lpstr>I-Helmet</vt:lpstr>
      <vt:lpstr>Our Vision</vt:lpstr>
      <vt:lpstr>Problems faced by Visually Impaired people</vt:lpstr>
      <vt:lpstr>What makes our project different?</vt:lpstr>
      <vt:lpstr>Components/Section  </vt:lpstr>
      <vt:lpstr>Hardware Requirements:</vt:lpstr>
      <vt:lpstr>Why using Raspberry Pi?</vt:lpstr>
      <vt:lpstr> 3D Model</vt:lpstr>
      <vt:lpstr>  Technical Section</vt:lpstr>
      <vt:lpstr>PowerPoint Presentation</vt:lpstr>
      <vt:lpstr>Demonstration</vt:lpstr>
      <vt:lpstr>Futuristic Plan</vt:lpstr>
      <vt:lpstr> Contact details: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2020-06-24T14:30:13Z</dcterms:created>
  <dcterms:modified xsi:type="dcterms:W3CDTF">2020-07-07T10:31:24Z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